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8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5D1B7-5D48-403A-9BFC-3C444990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4A0F559-984A-49F1-B6E9-0A304EF54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352DE7-8CA7-45F8-A6B4-310C83959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68BB85-A476-417D-A763-0103F338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91760-E99C-446F-A892-0640CFFC6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25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0207C-9742-476C-BD91-40D9FCF3C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F274191-64FC-4DB3-8C3A-9D96BB0FE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B645BE-F752-4DA5-9EB5-B41BA41B6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8E8D05-7781-4ACF-A01A-466D1DC35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03214A-6385-4FFC-8665-766D4B2C1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94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126836B-5613-453D-A368-6598DD18E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5486CB-413C-454A-A54B-A937B221C8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B0554A-8457-46FA-A555-CE57E68A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406666-1419-40A8-9781-4ACEF2D3B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1321F4-A69C-45C5-81D6-72B00DE02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572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A1F1B3-67FC-4162-B507-87B89A8E0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EA2726-0008-4578-BDE7-C1F7FE8B3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774754-F31B-4BF2-BA94-2832270BF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1153AD-0C00-48F5-BC0E-C300A2FFC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0C8DE1-6430-4A85-A329-F874F562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0290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B26FBF-0700-4A61-A2A3-1DE236EA9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AC2D21-FF59-4981-9487-ACB511F6B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AA15CA-52D6-4515-95F0-A54B580F0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B0A793-C59C-4B0B-818F-1D3ABE23D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811F32-4096-496C-AFB8-E7BB24BDE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4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92371-AB67-44B3-A6BB-CB70CA770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83B15A-C507-4357-A29D-D616598E7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0827841-3759-4A47-B316-A78242AA8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9F74E6-52DF-42AC-8894-7D03B42F1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94B057-5A91-4438-A80A-DC7A3C6E9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B60077-ED71-4819-80C0-21911F788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44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C7E57C-D12B-47D7-94DE-D75CBF8E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950481-6694-463B-9DB6-34338D97D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9606F3-EE1F-4736-A2F9-05207BF50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173904B-21D3-4773-BCC2-E3135F5E0C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AA72FE8-55D5-4082-A414-560E2C6445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C18CBFF-08A4-4E3A-A8A7-0CF872A0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9E56F9E-A97A-4C84-8963-191A6D39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BF7FDDE-B18E-4B36-B00E-98CE1B4AB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634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93FFD3-7309-46EC-A79F-EA575122A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43277F2-CE09-41BB-90A1-EB0415B6C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D933DD-D379-4F76-9DAA-323DB1C1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DE00486-5C2C-4436-A278-0CC7C1A72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835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FF7DF83-242C-4B7D-803D-807BFE92E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438F834-3614-4B50-8597-C8310A8A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7932E8-8D7D-469E-9FBB-231228A9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17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27328-0320-4A2E-9180-0D7BDF0FC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E8D6DB-DE51-43B0-8707-5904846FE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CCACABB-9DCA-499E-ACEA-920490084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E09EC2-E2EB-410B-BBAF-C244A25E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1094CF-4F6F-414B-B024-A8DA019C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33E364-3735-4335-B27C-E0168B3F7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82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A6C69-D026-48D7-9F77-C96742AD2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8D36D73-97F3-4722-B41B-F76862FDDB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D55304-7075-48B6-9FAE-9B7EC8E59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6276C7-AE4D-43CD-9479-8914BCBB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6449E4-FDE0-42BB-842F-B0FC57FA6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B51625-30E0-4F78-8D43-D646A671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44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7FBF619-DB5F-43A6-86F4-FED228FA7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D02A9C-4C3F-4FE0-A163-071B6B11C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ED8D41-D4D8-4D66-A50D-3AAA0A165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A50F-6467-400E-973E-02BB40E90C16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6DE662-F052-4DC3-BC3D-F237419216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38472F-045B-4FC2-8A3C-33C336EC3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66C2C-6834-44AB-AD4C-93B7553E445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65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80E9A-FD7F-4256-B44C-A487B14BFC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C8D7B96-3E19-424E-A1F6-3FE17218BD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30" name="Picture 6" descr="Importancia y beneficios de tener una buena imagen corporativa - Blog WIMS  Agencia de Marketing">
            <a:extLst>
              <a:ext uri="{FF2B5EF4-FFF2-40B4-BE49-F238E27FC236}">
                <a16:creationId xmlns:a16="http://schemas.microsoft.com/office/drawing/2014/main" id="{2D4C7489-5134-4077-99A7-6F909B84F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506700" cy="688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428626" y="424159"/>
            <a:ext cx="49720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800" b="1" dirty="0">
                <a:solidFill>
                  <a:schemeClr val="bg1"/>
                </a:solidFill>
                <a:latin typeface="Arial Narrow" panose="020B0606020202030204" pitchFamily="34" charset="0"/>
              </a:rPr>
              <a:t>MISIONES</a:t>
            </a:r>
            <a:endParaRPr lang="es-E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4F1FE9D-A235-4524-89D3-2C9FA89F1AC7}"/>
              </a:ext>
            </a:extLst>
          </p:cNvPr>
          <p:cNvSpPr txBox="1"/>
          <p:nvPr/>
        </p:nvSpPr>
        <p:spPr>
          <a:xfrm>
            <a:off x="498200" y="403929"/>
            <a:ext cx="7829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chemeClr val="bg1"/>
                </a:solidFill>
                <a:latin typeface="Arial Narrow" panose="020B0606020202030204" pitchFamily="34" charset="0"/>
              </a:rPr>
              <a:t>EnCUARESMA – 1BTO</a:t>
            </a:r>
          </a:p>
        </p:txBody>
      </p:sp>
    </p:spTree>
    <p:extLst>
      <p:ext uri="{BB962C8B-B14F-4D97-AF65-F5344CB8AC3E}">
        <p14:creationId xmlns:p14="http://schemas.microsoft.com/office/powerpoint/2010/main" val="351112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CF02F8-27CD-41F9-9C80-5A795086A0DE}"/>
              </a:ext>
            </a:extLst>
          </p:cNvPr>
          <p:cNvSpPr txBox="1"/>
          <p:nvPr/>
        </p:nvSpPr>
        <p:spPr>
          <a:xfrm>
            <a:off x="769255" y="1921545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Aparecerá una tabla de misión 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 5 tareas. 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95A0CA-7436-4069-BA3A-6537146D8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90" t="25385" r="14048" b="14692"/>
          <a:stretch/>
        </p:blipFill>
        <p:spPr>
          <a:xfrm>
            <a:off x="8276993" y="678445"/>
            <a:ext cx="3314373" cy="166012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94C3C30-2A35-4F28-946A-E71826319367}"/>
              </a:ext>
            </a:extLst>
          </p:cNvPr>
          <p:cNvSpPr txBox="1"/>
          <p:nvPr/>
        </p:nvSpPr>
        <p:spPr>
          <a:xfrm>
            <a:off x="769255" y="2971049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Escribe EN SECRETO el número que darías a cada uno en tu FICHA DE MISIONES.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5AFEC96-FDED-46ED-B957-7109430C07CA}"/>
              </a:ext>
            </a:extLst>
          </p:cNvPr>
          <p:cNvSpPr txBox="1"/>
          <p:nvPr/>
        </p:nvSpPr>
        <p:spPr>
          <a:xfrm>
            <a:off x="769255" y="4020553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Después os decís en grupo cuáles habéis asignado a cada uno. 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EB9BB64-6FA7-45B3-B98C-3E08392A83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57" t="25041" r="4762" b="19350"/>
          <a:stretch/>
        </p:blipFill>
        <p:spPr>
          <a:xfrm>
            <a:off x="7705587" y="2464602"/>
            <a:ext cx="4457183" cy="159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9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CF02F8-27CD-41F9-9C80-5A795086A0DE}"/>
              </a:ext>
            </a:extLst>
          </p:cNvPr>
          <p:cNvSpPr txBox="1"/>
          <p:nvPr/>
        </p:nvSpPr>
        <p:spPr>
          <a:xfrm>
            <a:off x="769255" y="1921545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Aparecerá una tabla de misión 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 5 tareas. 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95A0CA-7436-4069-BA3A-6537146D8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90" t="25385" r="14048" b="14692"/>
          <a:stretch/>
        </p:blipFill>
        <p:spPr>
          <a:xfrm>
            <a:off x="8276993" y="678445"/>
            <a:ext cx="3314373" cy="166012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94C3C30-2A35-4F28-946A-E71826319367}"/>
              </a:ext>
            </a:extLst>
          </p:cNvPr>
          <p:cNvSpPr txBox="1"/>
          <p:nvPr/>
        </p:nvSpPr>
        <p:spPr>
          <a:xfrm>
            <a:off x="769255" y="2971049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Escribe EN SECRETO el número que darías a cada uno en tu FICHA DE MISIONES.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5AFEC96-FDED-46ED-B957-7109430C07CA}"/>
              </a:ext>
            </a:extLst>
          </p:cNvPr>
          <p:cNvSpPr txBox="1"/>
          <p:nvPr/>
        </p:nvSpPr>
        <p:spPr>
          <a:xfrm>
            <a:off x="769255" y="4020553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Después os decís en grupo cuáles habéis asignado a cada uno. 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7C1C4BB-C57C-4379-8513-E7CD45DBE4E0}"/>
              </a:ext>
            </a:extLst>
          </p:cNvPr>
          <p:cNvSpPr txBox="1"/>
          <p:nvPr/>
        </p:nvSpPr>
        <p:spPr>
          <a:xfrm>
            <a:off x="769255" y="5070057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Si dos compañeros del equipo coinciden, la copias en tu FICHA PERSONAL.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96997ED-7120-4CA5-9F0A-5728853CBE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833" t="17762" r="40357" b="12785"/>
          <a:stretch/>
        </p:blipFill>
        <p:spPr>
          <a:xfrm>
            <a:off x="8777251" y="2466644"/>
            <a:ext cx="2315552" cy="4806970"/>
          </a:xfrm>
          <a:prstGeom prst="rect">
            <a:avLst/>
          </a:prstGeom>
        </p:spPr>
      </p:pic>
      <p:sp>
        <p:nvSpPr>
          <p:cNvPr id="11" name="Flecha: hacia arriba 10">
            <a:extLst>
              <a:ext uri="{FF2B5EF4-FFF2-40B4-BE49-F238E27FC236}">
                <a16:creationId xmlns:a16="http://schemas.microsoft.com/office/drawing/2014/main" id="{31318463-5AE9-4A5D-BDE2-3BF505403426}"/>
              </a:ext>
            </a:extLst>
          </p:cNvPr>
          <p:cNvSpPr/>
          <p:nvPr/>
        </p:nvSpPr>
        <p:spPr>
          <a:xfrm rot="5400000">
            <a:off x="7701750" y="4570134"/>
            <a:ext cx="1099236" cy="19304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9227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Qué significan los colores en los sueños - La Opinión">
            <a:extLst>
              <a:ext uri="{FF2B5EF4-FFF2-40B4-BE49-F238E27FC236}">
                <a16:creationId xmlns:a16="http://schemas.microsoft.com/office/drawing/2014/main" id="{F1A55A43-CF9A-4F4C-8548-173E1FA07D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16322" r="-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484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C507E82-CCD8-4DB8-8DE2-2CC5E2218AB5}"/>
              </a:ext>
            </a:extLst>
          </p:cNvPr>
          <p:cNvSpPr txBox="1"/>
          <p:nvPr/>
        </p:nvSpPr>
        <p:spPr>
          <a:xfrm>
            <a:off x="-101599" y="3704772"/>
            <a:ext cx="12293600" cy="2323148"/>
          </a:xfrm>
          <a:prstGeom prst="roundRect">
            <a:avLst>
              <a:gd name="adj" fmla="val 8064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3800" b="1" dirty="0">
                <a:latin typeface="Arial Narrow" panose="020B0606020202030204" pitchFamily="34" charset="0"/>
              </a:rPr>
              <a:t>¿Preparados?</a:t>
            </a:r>
            <a:endParaRPr lang="es-ES" sz="7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60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480266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 un abrazo a una persona que está llorando.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Conseguir un material que necesitamos.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 un equipo de trabajo.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Decorar una habitación.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Resolver un conflicto entre dos amigos.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448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91600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Acoger a un compañero nuevo en clase.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el resumen de un tema de clase.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Diseñar una planificación para estudiar.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Crear una actividad con niños de infantil.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Organizar una campaña contra el hambre.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889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645117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Escuchar a alguien que lo necesita.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Distribuir a los compañeros en sitios por clase.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las cuentas del dinero del regalo para…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Buscar lugar para la fiesta de cumpleaños.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Vender un producto a desconocidos.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166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636321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Escribir una nota de agradecimiento a un profe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Expresar su opinión libremente en clase.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Exponer argumentos en un debate.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Evitar que haya grupos separados en clase.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Pedir a un profesor que cambie una fecha.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7249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570714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que se sienta bien alguien deprimido.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Enseñar cómo funciona TikTok a un profe.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Pensar opciones diferentes para un juego.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Comprometerse como voluntario para niños.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Buscar un regalo para un amigo.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459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50708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 una mala noticia a alguien cercano.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Parar los pies a un abusador.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ese tema que resulta complicado.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Desear la paz a todas las personas.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Conectar dos grupos de amigos.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487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s 7 claves de una exitosa imagen corporativa | Markepymes">
            <a:extLst>
              <a:ext uri="{FF2B5EF4-FFF2-40B4-BE49-F238E27FC236}">
                <a16:creationId xmlns:a16="http://schemas.microsoft.com/office/drawing/2014/main" id="{B263459D-4D70-4C4A-BA60-8D3A6BB9C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76809"/>
            <a:ext cx="12192000" cy="743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2081892" y="1511259"/>
            <a:ext cx="4855937" cy="919401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FORMAMOS EQUIPOS DE TRABAJO</a:t>
            </a:r>
          </a:p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- Entre 4 y 5 personas máximo -</a:t>
            </a:r>
            <a:endParaRPr lang="es-ES" sz="900" b="1" dirty="0">
              <a:latin typeface="Arial Narrow" panose="020B0606020202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4F1FE9D-A235-4524-89D3-2C9FA89F1AC7}"/>
              </a:ext>
            </a:extLst>
          </p:cNvPr>
          <p:cNvSpPr txBox="1"/>
          <p:nvPr/>
        </p:nvSpPr>
        <p:spPr>
          <a:xfrm>
            <a:off x="1291772" y="705515"/>
            <a:ext cx="1001486" cy="1012627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5400" b="1" dirty="0">
                <a:latin typeface="Arial Narrow" panose="020B0606020202030204" pitchFamily="34" charset="0"/>
              </a:rPr>
              <a:t>1º </a:t>
            </a:r>
          </a:p>
        </p:txBody>
      </p:sp>
    </p:spTree>
    <p:extLst>
      <p:ext uri="{BB962C8B-B14F-4D97-AF65-F5344CB8AC3E}">
        <p14:creationId xmlns:p14="http://schemas.microsoft.com/office/powerpoint/2010/main" val="3568683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303005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 la otra cara de la moneda.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Subir la mochila del compañero con muletas.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 una clase sobre colocar los apuntes.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una pancarta contra el hambre.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Decir cosas buenas de los demás.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991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982068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Dar una mala noticia a alguien cercano.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Parar los pies a un abusador.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Explicar ese tema que resulta complicado.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Desear la paz a todas las personas.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Conectar dos grupos de amigos.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41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879755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 el mejor para agobiarse, pero continúa.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Sale a correr para desestresarse.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Controla sus sentimientos y ni se notan.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Quita hierro a todo y solo mira lo importante.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Está muy pendiente de los demás.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320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523883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Crear un clima de alegría y confianza.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Termina lo que tiene que hacer y luego sale.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Leer un libro en una semana.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queda sin dormir por un amigo.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Deja todo para estar con su familia.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927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335141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Preguntar a sus compañeros qué tal están.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una lista de personas y gustos.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Saber qué piensan los demás de los exámenes.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Avisa de las consecuencias negativas de...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Calmar a un grupo que está agitado.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58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863367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Piensa un detalle para cada compañero.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Simplifica las cosas y se centra en hacer algo.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Dirige una ruta por el campo.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 proyecto grande e ilusionante.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algo para que otros se sientan bien.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699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065180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Componer una canción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un trabajo manual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Resolver una ecuación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Escribir un relato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Crear un grupo de trabajo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1076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165167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Participar en voluntariado con niños.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un voluntariado ecológico.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 tutor de alumnos de secundaria.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Formar un partido político.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Crear una ONG.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670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124809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Poner paz en un conflicto.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Separar a dos personas enfrentadas.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Buscar el culpable de lo que no funciona.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Buscar apoyos para proteger al inocente.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Hacer una mediación en un conflicto.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0710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657267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Vivir al momento y disfrutar la vida.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complicarse demasiado y obedecer.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Planificar su fin de semana.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Disfruta haciendo lo que le gusta.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Comparte su trabajo con los demás.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18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s 7 claves de una exitosa imagen corporativa | Markepymes">
            <a:extLst>
              <a:ext uri="{FF2B5EF4-FFF2-40B4-BE49-F238E27FC236}">
                <a16:creationId xmlns:a16="http://schemas.microsoft.com/office/drawing/2014/main" id="{B263459D-4D70-4C4A-BA60-8D3A6BB9C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76809"/>
            <a:ext cx="12192000" cy="743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2081892" y="1511259"/>
            <a:ext cx="4855937" cy="919401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REPARTIMOS TABLAS</a:t>
            </a:r>
          </a:p>
          <a:p>
            <a:pPr algn="ctr"/>
            <a:r>
              <a:rPr lang="es-ES" sz="2400" b="1" dirty="0">
                <a:latin typeface="Arial Narrow" panose="020B0606020202030204" pitchFamily="34" charset="0"/>
              </a:rPr>
              <a:t>- Cada alumno debe tener 2 tablas -</a:t>
            </a:r>
            <a:endParaRPr lang="es-ES" sz="900" b="1" dirty="0">
              <a:latin typeface="Arial Narrow" panose="020B0606020202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4F1FE9D-A235-4524-89D3-2C9FA89F1AC7}"/>
              </a:ext>
            </a:extLst>
          </p:cNvPr>
          <p:cNvSpPr txBox="1"/>
          <p:nvPr/>
        </p:nvSpPr>
        <p:spPr>
          <a:xfrm>
            <a:off x="1291772" y="705515"/>
            <a:ext cx="1001486" cy="1012627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5400" b="1" dirty="0">
                <a:latin typeface="Arial Narrow" panose="020B0606020202030204" pitchFamily="34" charset="0"/>
              </a:rPr>
              <a:t>2º </a:t>
            </a:r>
          </a:p>
        </p:txBody>
      </p:sp>
    </p:spTree>
    <p:extLst>
      <p:ext uri="{BB962C8B-B14F-4D97-AF65-F5344CB8AC3E}">
        <p14:creationId xmlns:p14="http://schemas.microsoft.com/office/powerpoint/2010/main" val="3978124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089549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Describir los personajes de una película.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 la película apropiada para ver.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Busca información de la película antes de verla.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Extrae los momentos culmen de la película.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Escucha las opiniones de otros sobre la peli.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6251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17845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gusta casi todo lo que hace.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Hace casi todo lo que le gusta.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Piensa lo que hace y quiere hacer.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ilusiona con lo que hará con lo que hace.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Prefiere tareas en grupo y le da igual con quién.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2940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42489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Prefiere “mentir” y que nadie sufra.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Responde lo que le preguntan.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Dice lo que ha visto y piensa, sin más.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Sufre porque no sabe qué pasará.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Pregunta qué es lo que tiene que decir.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735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 enseñamos cómo identificar los colores ideales para tu marca">
            <a:extLst>
              <a:ext uri="{FF2B5EF4-FFF2-40B4-BE49-F238E27FC236}">
                <a16:creationId xmlns:a16="http://schemas.microsoft.com/office/drawing/2014/main" id="{4786845A-9FCD-43D8-89C6-0FF1E0FAE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35C83CA2-092D-4E76-B66A-A20E5269C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158142"/>
              </p:ext>
            </p:extLst>
          </p:nvPr>
        </p:nvGraphicFramePr>
        <p:xfrm>
          <a:off x="1324428" y="1737360"/>
          <a:ext cx="9543143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08">
                  <a:extLst>
                    <a:ext uri="{9D8B030D-6E8A-4147-A177-3AD203B41FA5}">
                      <a16:colId xmlns:a16="http://schemas.microsoft.com/office/drawing/2014/main" val="1034580460"/>
                    </a:ext>
                  </a:extLst>
                </a:gridCol>
                <a:gridCol w="8780635">
                  <a:extLst>
                    <a:ext uri="{9D8B030D-6E8A-4147-A177-3AD203B41FA5}">
                      <a16:colId xmlns:a16="http://schemas.microsoft.com/office/drawing/2014/main" val="2208471966"/>
                    </a:ext>
                  </a:extLst>
                </a:gridCol>
              </a:tblGrid>
              <a:tr h="342242">
                <a:tc>
                  <a:txBody>
                    <a:bodyPr/>
                    <a:lstStyle/>
                    <a:p>
                      <a:pPr algn="ctr"/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Misión </a:t>
                      </a:r>
                      <a:r>
                        <a:rPr lang="es-ES" sz="37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440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complica la vida con lo que quiere.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116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Atiende sobre todo a sus cosas sin jaleos.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50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entiende mucho de lo que ocurre alrededor.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4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pasa el día creando cosas nuevas. </a:t>
                      </a:r>
                      <a:endParaRPr lang="es-ES" sz="3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0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37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37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Convence a cualquier para que le ayude. </a:t>
                      </a:r>
                      <a:endParaRPr lang="es-ES" sz="3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48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2001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plaudir ahora se considera desencadenante de ansiedad, 'jazz hand' para  reemplazar los aplausos en Oxford - Tu18Jax">
            <a:extLst>
              <a:ext uri="{FF2B5EF4-FFF2-40B4-BE49-F238E27FC236}">
                <a16:creationId xmlns:a16="http://schemas.microsoft.com/office/drawing/2014/main" id="{BB9DCC1C-4F7F-4EDF-9E8E-8A5CA166D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0192"/>
            <a:ext cx="12337143" cy="821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AF26341-3FC8-443E-92F9-A035418945E4}"/>
              </a:ext>
            </a:extLst>
          </p:cNvPr>
          <p:cNvSpPr txBox="1"/>
          <p:nvPr/>
        </p:nvSpPr>
        <p:spPr>
          <a:xfrm>
            <a:off x="-319314" y="3138714"/>
            <a:ext cx="12656457" cy="4452699"/>
          </a:xfrm>
          <a:prstGeom prst="roundRect">
            <a:avLst>
              <a:gd name="adj" fmla="val 8064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27000" b="1" dirty="0">
                <a:latin typeface="Arial Narrow" panose="020B0606020202030204" pitchFamily="34" charset="0"/>
              </a:rPr>
              <a:t>¡gracias!</a:t>
            </a:r>
            <a:endParaRPr lang="es-ES" sz="27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0942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20813AD-75CA-42DE-9F4C-A4587BF49C74}"/>
              </a:ext>
            </a:extLst>
          </p:cNvPr>
          <p:cNvSpPr txBox="1"/>
          <p:nvPr/>
        </p:nvSpPr>
        <p:spPr>
          <a:xfrm>
            <a:off x="783769" y="286559"/>
            <a:ext cx="11030860" cy="6065996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4400" b="1" dirty="0">
                <a:latin typeface="Arial Narrow" panose="020B0606020202030204" pitchFamily="34" charset="0"/>
              </a:rPr>
              <a:t>TRES PREGUNTAS SOBRE LA ACTIVIDAD</a:t>
            </a:r>
          </a:p>
          <a:p>
            <a:r>
              <a:rPr lang="es-ES" sz="4400" b="1" dirty="0">
                <a:latin typeface="Arial Narrow" panose="020B0606020202030204" pitchFamily="34" charset="0"/>
              </a:rPr>
              <a:t>QUE PODÉIS HACER EN EQUIPO</a:t>
            </a:r>
          </a:p>
          <a:p>
            <a:endParaRPr lang="es-ES" sz="14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 Narrow" panose="020B0606020202030204" pitchFamily="34" charset="0"/>
              </a:rPr>
              <a:t>¿Qué tal </a:t>
            </a:r>
            <a:r>
              <a:rPr lang="es-ES" sz="2400" dirty="0">
                <a:latin typeface="Arial Narrow" panose="020B0606020202030204" pitchFamily="34" charset="0"/>
              </a:rPr>
              <a:t>te lo has pasado? ¿Conoces a la gente?</a:t>
            </a:r>
          </a:p>
          <a:p>
            <a:endParaRPr lang="es-ES" sz="14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 Narrow" panose="020B0606020202030204" pitchFamily="34" charset="0"/>
              </a:rPr>
              <a:t>¿Te reconoces </a:t>
            </a:r>
            <a:r>
              <a:rPr lang="es-ES" sz="2400" dirty="0">
                <a:latin typeface="Arial Narrow" panose="020B0606020202030204" pitchFamily="34" charset="0"/>
              </a:rPr>
              <a:t>en las misiones que te han asignado? ¿Han sido muchas y tienen algo en común? ¿Te conocen?</a:t>
            </a:r>
          </a:p>
          <a:p>
            <a:endParaRPr lang="es-ES" sz="14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400" b="1" dirty="0">
                <a:latin typeface="Arial Narrow" panose="020B0606020202030204" pitchFamily="34" charset="0"/>
              </a:rPr>
              <a:t>¿Qué se repite </a:t>
            </a:r>
            <a:r>
              <a:rPr lang="es-ES" sz="2400" dirty="0">
                <a:latin typeface="Arial Narrow" panose="020B0606020202030204" pitchFamily="34" charset="0"/>
              </a:rPr>
              <a:t>más? Cada uno enfatizaba algo diferente. </a:t>
            </a:r>
          </a:p>
          <a:p>
            <a:endParaRPr lang="es-ES" sz="1400" dirty="0">
              <a:latin typeface="Arial Narrow" panose="020B0606020202030204" pitchFamily="34" charset="0"/>
            </a:endParaRPr>
          </a:p>
          <a:p>
            <a:pPr marL="2286000" lvl="4" indent="-457200">
              <a:buFont typeface="+mj-lt"/>
              <a:buAutoNum type="arabicPeriod"/>
            </a:pPr>
            <a:r>
              <a:rPr lang="es-ES" sz="2400" dirty="0">
                <a:latin typeface="Arial Narrow" panose="020B0606020202030204" pitchFamily="34" charset="0"/>
              </a:rPr>
              <a:t>Emocional.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s-ES" sz="2400" dirty="0">
                <a:latin typeface="Arial Narrow" panose="020B0606020202030204" pitchFamily="34" charset="0"/>
              </a:rPr>
              <a:t>Práctico.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s-ES" sz="2400" dirty="0">
                <a:latin typeface="Arial Narrow" panose="020B0606020202030204" pitchFamily="34" charset="0"/>
              </a:rPr>
              <a:t>Racional.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s-ES" sz="2400" dirty="0">
                <a:latin typeface="Arial Narrow" panose="020B0606020202030204" pitchFamily="34" charset="0"/>
              </a:rPr>
              <a:t>Soñador.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s-ES" sz="2400" dirty="0">
                <a:latin typeface="Arial Narrow" panose="020B0606020202030204" pitchFamily="34" charset="0"/>
              </a:rPr>
              <a:t>Relacional. </a:t>
            </a:r>
          </a:p>
        </p:txBody>
      </p:sp>
    </p:spTree>
    <p:extLst>
      <p:ext uri="{BB962C8B-B14F-4D97-AF65-F5344CB8AC3E}">
        <p14:creationId xmlns:p14="http://schemas.microsoft.com/office/powerpoint/2010/main" val="1215175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onoce el impacto del color en el mundo profesional">
            <a:extLst>
              <a:ext uri="{FF2B5EF4-FFF2-40B4-BE49-F238E27FC236}">
                <a16:creationId xmlns:a16="http://schemas.microsoft.com/office/drawing/2014/main" id="{99CCB177-D1C3-4202-A691-5F157C201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771" y="-818847"/>
            <a:ext cx="12743542" cy="849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195941" y="493091"/>
            <a:ext cx="11800114" cy="1668542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FICHA DE MISIONES</a:t>
            </a: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Escribe ya por orden los nombres de tus compañeros de equipo. También el tuyo. </a:t>
            </a: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Aquí tendrás que ASIGNAR EN SECRETO  la misión que creas que va mejor con cada uno. Ya verás.  </a:t>
            </a:r>
            <a:endParaRPr lang="es-ES" sz="900" dirty="0">
              <a:latin typeface="Arial Narrow" panose="020B060602020203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FC80E77-6A32-449A-A054-85372A2549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57" t="25041" r="4762" b="19350"/>
          <a:stretch/>
        </p:blipFill>
        <p:spPr>
          <a:xfrm>
            <a:off x="769255" y="2396783"/>
            <a:ext cx="10653487" cy="381180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18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escubre las claves y efectos de los colores en la impresión">
            <a:extLst>
              <a:ext uri="{FF2B5EF4-FFF2-40B4-BE49-F238E27FC236}">
                <a16:creationId xmlns:a16="http://schemas.microsoft.com/office/drawing/2014/main" id="{1D33DC9F-1BD0-48B2-BA9B-7FEB7CF35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529" y="-249820"/>
            <a:ext cx="12875985" cy="869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6" y="678445"/>
            <a:ext cx="5617030" cy="371165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4400" b="1" dirty="0">
                <a:latin typeface="Arial Narrow" panose="020B0606020202030204" pitchFamily="34" charset="0"/>
              </a:rPr>
              <a:t>FICHA PERSONAL</a:t>
            </a:r>
          </a:p>
          <a:p>
            <a:endParaRPr lang="es-ES" sz="2400" dirty="0">
              <a:latin typeface="Arial Narrow" panose="020B0606020202030204" pitchFamily="34" charset="0"/>
            </a:endParaRPr>
          </a:p>
          <a:p>
            <a:r>
              <a:rPr lang="es-ES" sz="2400" dirty="0">
                <a:latin typeface="Arial Narrow" panose="020B0606020202030204" pitchFamily="34" charset="0"/>
              </a:rPr>
              <a:t>Escribe tu nombre arriba. </a:t>
            </a:r>
          </a:p>
          <a:p>
            <a:endParaRPr lang="es-ES" sz="2400" dirty="0">
              <a:latin typeface="Arial Narrow" panose="020B0606020202030204" pitchFamily="34" charset="0"/>
            </a:endParaRPr>
          </a:p>
          <a:p>
            <a:r>
              <a:rPr lang="es-ES" sz="2400" dirty="0">
                <a:latin typeface="Arial Narrow" panose="020B0606020202030204" pitchFamily="34" charset="0"/>
              </a:rPr>
              <a:t>Tendrás que copiar las misiones que te asignen al menos dos compañeros del grupo. Es decir, en la que dos compañeros coincidan en secreto. </a:t>
            </a:r>
            <a:endParaRPr lang="es-ES" sz="900" dirty="0">
              <a:latin typeface="Arial Narrow" panose="020B0606020202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8BEEB53-705C-43CC-BAB2-5F00CD2AF2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833" t="17762" r="40357" b="12785"/>
          <a:stretch/>
        </p:blipFill>
        <p:spPr>
          <a:xfrm>
            <a:off x="7242629" y="678445"/>
            <a:ext cx="2931885" cy="60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4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</p:spTree>
    <p:extLst>
      <p:ext uri="{BB962C8B-B14F-4D97-AF65-F5344CB8AC3E}">
        <p14:creationId xmlns:p14="http://schemas.microsoft.com/office/powerpoint/2010/main" val="67323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C87103-FAD1-4934-85D2-43FDFB4FA52F}"/>
              </a:ext>
            </a:extLst>
          </p:cNvPr>
          <p:cNvSpPr txBox="1"/>
          <p:nvPr/>
        </p:nvSpPr>
        <p:spPr>
          <a:xfrm>
            <a:off x="769255" y="1921545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Aparecerá una tabla de misión 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 5 tareas. </a:t>
            </a:r>
            <a:endParaRPr lang="es-E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99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CF02F8-27CD-41F9-9C80-5A795086A0DE}"/>
              </a:ext>
            </a:extLst>
          </p:cNvPr>
          <p:cNvSpPr txBox="1"/>
          <p:nvPr/>
        </p:nvSpPr>
        <p:spPr>
          <a:xfrm>
            <a:off x="769255" y="1921545"/>
            <a:ext cx="6516914" cy="1258372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latin typeface="Arial Narrow" panose="020B0606020202030204" pitchFamily="34" charset="0"/>
              </a:rPr>
              <a:t>Aparecerá una tabla de misión </a:t>
            </a:r>
          </a:p>
          <a:p>
            <a:pPr algn="ctr"/>
            <a:r>
              <a:rPr lang="es-ES" sz="3600" b="1" dirty="0">
                <a:latin typeface="Arial Narrow" panose="020B0606020202030204" pitchFamily="34" charset="0"/>
              </a:rPr>
              <a:t>con 5 tareas. </a:t>
            </a:r>
            <a:endParaRPr lang="es-ES" dirty="0">
              <a:latin typeface="Arial Narrow" panose="020B0606020202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95A0CA-7436-4069-BA3A-6537146D8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90" t="25385" r="14048" b="14692"/>
          <a:stretch/>
        </p:blipFill>
        <p:spPr>
          <a:xfrm>
            <a:off x="381982" y="524279"/>
            <a:ext cx="11598351" cy="58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27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oría del Color - Avanzado - Sandra Landgraf">
            <a:extLst>
              <a:ext uri="{FF2B5EF4-FFF2-40B4-BE49-F238E27FC236}">
                <a16:creationId xmlns:a16="http://schemas.microsoft.com/office/drawing/2014/main" id="{D61A91B0-5716-4FA0-83F7-200B1D223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569" y="-1"/>
            <a:ext cx="12805455" cy="737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C1CB7D3-4A87-4FC8-BC0E-011C5D74705C}"/>
              </a:ext>
            </a:extLst>
          </p:cNvPr>
          <p:cNvSpPr txBox="1"/>
          <p:nvPr/>
        </p:nvSpPr>
        <p:spPr>
          <a:xfrm>
            <a:off x="769255" y="678445"/>
            <a:ext cx="6516915" cy="1193840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latin typeface="Arial Narrow" panose="020B0606020202030204" pitchFamily="34" charset="0"/>
              </a:rPr>
              <a:t>HACEMOS UNA PRUEBA</a:t>
            </a:r>
            <a:endParaRPr lang="es-ES" sz="2400" dirty="0">
              <a:latin typeface="Arial Narrow" panose="020B0606020202030204" pitchFamily="34" charset="0"/>
            </a:endParaRPr>
          </a:p>
          <a:p>
            <a:pPr algn="ctr"/>
            <a:r>
              <a:rPr lang="es-ES" sz="2400" dirty="0">
                <a:latin typeface="Arial Narrow" panose="020B0606020202030204" pitchFamily="34" charset="0"/>
              </a:rPr>
              <a:t>Sin escribir nada…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CF02F8-27CD-41F9-9C80-5A795086A0DE}"/>
              </a:ext>
            </a:extLst>
          </p:cNvPr>
          <p:cNvSpPr txBox="1"/>
          <p:nvPr/>
        </p:nvSpPr>
        <p:spPr>
          <a:xfrm>
            <a:off x="769255" y="1921545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Aparecerá una tabla de misión </a:t>
            </a:r>
          </a:p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con 5 tareas. </a:t>
            </a:r>
            <a:endParaRPr lang="es-ES" sz="1400" dirty="0">
              <a:latin typeface="Arial Narrow" panose="020B0606020202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95A0CA-7436-4069-BA3A-6537146D8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90" t="25385" r="14048" b="14692"/>
          <a:stretch/>
        </p:blipFill>
        <p:spPr>
          <a:xfrm>
            <a:off x="8276993" y="678445"/>
            <a:ext cx="3314373" cy="166012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94C3C30-2A35-4F28-946A-E71826319367}"/>
              </a:ext>
            </a:extLst>
          </p:cNvPr>
          <p:cNvSpPr txBox="1"/>
          <p:nvPr/>
        </p:nvSpPr>
        <p:spPr>
          <a:xfrm>
            <a:off x="769255" y="2971049"/>
            <a:ext cx="6516914" cy="1000244"/>
          </a:xfrm>
          <a:prstGeom prst="roundRect">
            <a:avLst>
              <a:gd name="adj" fmla="val 8064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Arial Narrow" panose="020B0606020202030204" pitchFamily="34" charset="0"/>
              </a:rPr>
              <a:t>Escribe EN SECRETO el número que darías a cada uno en tu FICHA DE MISIONES.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7C59088-2246-4A6F-874D-6289DBF9DA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57" t="25041" r="4762" b="19350"/>
          <a:stretch/>
        </p:blipFill>
        <p:spPr>
          <a:xfrm>
            <a:off x="7705587" y="2464602"/>
            <a:ext cx="4457183" cy="1594773"/>
          </a:xfrm>
          <a:prstGeom prst="rect">
            <a:avLst/>
          </a:prstGeom>
        </p:spPr>
      </p:pic>
      <p:sp>
        <p:nvSpPr>
          <p:cNvPr id="2" name="Flecha: hacia arriba 1">
            <a:extLst>
              <a:ext uri="{FF2B5EF4-FFF2-40B4-BE49-F238E27FC236}">
                <a16:creationId xmlns:a16="http://schemas.microsoft.com/office/drawing/2014/main" id="{ADBCB17D-2E96-40A3-BEBD-FC06AE04F44A}"/>
              </a:ext>
            </a:extLst>
          </p:cNvPr>
          <p:cNvSpPr/>
          <p:nvPr/>
        </p:nvSpPr>
        <p:spPr>
          <a:xfrm>
            <a:off x="7937933" y="3880677"/>
            <a:ext cx="1099236" cy="19304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08444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79DCD6-6AE5-470F-B2FC-AFD2F59620F4}"/>
</file>

<file path=customXml/itemProps2.xml><?xml version="1.0" encoding="utf-8"?>
<ds:datastoreItem xmlns:ds="http://schemas.openxmlformats.org/officeDocument/2006/customXml" ds:itemID="{2B901BEB-A7C3-43AA-B600-CC0D8C987E1C}"/>
</file>

<file path=customXml/itemProps3.xml><?xml version="1.0" encoding="utf-8"?>
<ds:datastoreItem xmlns:ds="http://schemas.openxmlformats.org/officeDocument/2006/customXml" ds:itemID="{43B19302-9B0D-4B6C-941A-4FF9C2B40753}"/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1230</Words>
  <Application>Microsoft Office PowerPoint</Application>
  <PresentationFormat>Panorámica</PresentationFormat>
  <Paragraphs>280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Fernando Juan</dc:creator>
  <cp:lastModifiedBy>Jose Fernando Juan</cp:lastModifiedBy>
  <cp:revision>2</cp:revision>
  <dcterms:created xsi:type="dcterms:W3CDTF">2022-03-15T22:24:07Z</dcterms:created>
  <dcterms:modified xsi:type="dcterms:W3CDTF">2022-03-15T23:31:33Z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0x010100311E5BDF80DEB54B944BA9117D04567F</vt:lpwstr>
  </property>
</Properties>
</file>